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13.xml.rels" ContentType="application/vnd.openxmlformats-package.relationships+xml"/>
  <Override PartName="/ppt/notesSlides/_rels/notesSlide17.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media/image1.jpeg" ContentType="image/jpeg"/>
  <Override PartName="/ppt/media/image3.png" ContentType="image/png"/>
  <Override PartName="/ppt/media/image2.png" ContentType="image/png"/>
  <Override PartName="/ppt/media/image4.jpeg" ContentType="image/jpeg"/>
  <Override PartName="/ppt/media/image11.png" ContentType="image/png"/>
  <Override PartName="/ppt/media/image5.jpeg" ContentType="image/jpeg"/>
  <Override PartName="/ppt/media/image21.png" ContentType="image/png"/>
  <Override PartName="/ppt/media/image6.jpeg" ContentType="image/jpeg"/>
  <Override PartName="/ppt/media/image9.png" ContentType="image/png"/>
  <Override PartName="/ppt/media/image7.jpeg" ContentType="image/jpeg"/>
  <Override PartName="/ppt/media/image8.png" ContentType="image/png"/>
  <Override PartName="/ppt/media/image23.jpeg" ContentType="image/jpeg"/>
  <Override PartName="/ppt/media/image10.png" ContentType="image/png"/>
  <Override PartName="/ppt/media/image12.png" ContentType="image/png"/>
  <Override PartName="/ppt/media/image13.png" ContentType="image/png"/>
  <Override PartName="/ppt/media/image14.jpeg" ContentType="image/jpeg"/>
  <Override PartName="/ppt/media/image15.jpeg" ContentType="image/jpeg"/>
  <Override PartName="/ppt/media/image16.jpeg" ContentType="image/jpeg"/>
  <Override PartName="/ppt/media/image17.png" ContentType="image/png"/>
  <Override PartName="/ppt/media/image18.png" ContentType="image/png"/>
  <Override PartName="/ppt/media/image19.jpeg" ContentType="image/jpeg"/>
  <Override PartName="/ppt/media/image22.png" ContentType="image/png"/>
  <Override PartName="/ppt/media/image2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984D517-55D7-432F-83CA-7C893FA84612}"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1143000" y="685800"/>
            <a:ext cx="4571280" cy="3428280"/>
          </a:xfrm>
          <a:prstGeom prst="rect">
            <a:avLst/>
          </a:prstGeom>
        </p:spPr>
      </p:sp>
      <p:sp>
        <p:nvSpPr>
          <p:cNvPr id="86"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No comment</a:t>
            </a:r>
            <a:endParaRPr b="0" lang="fr-FR" sz="2000" spc="-1" strike="noStrike">
              <a:latin typeface="Arial"/>
            </a:endParaRPr>
          </a:p>
        </p:txBody>
      </p:sp>
      <p:sp>
        <p:nvSpPr>
          <p:cNvPr id="87"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5A07227-B0C5-49D2-BBEB-7B14C2012122}" type="slidenum">
              <a:rPr b="0" lang="fr-FR" sz="1200" spc="-1" strike="noStrike">
                <a:solidFill>
                  <a:srgbClr val="000000"/>
                </a:solidFill>
                <a:latin typeface="+mn-lt"/>
                <a:ea typeface="+mn-ea"/>
              </a:rPr>
              <a:t>1</a:t>
            </a:fld>
            <a:endParaRPr b="0" lang="fr-FR"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sldImg"/>
          </p:nvPr>
        </p:nvSpPr>
        <p:spPr>
          <a:xfrm>
            <a:off x="1143000" y="685800"/>
            <a:ext cx="4571280" cy="3428280"/>
          </a:xfrm>
          <a:prstGeom prst="rect">
            <a:avLst/>
          </a:prstGeom>
        </p:spPr>
      </p:sp>
      <p:sp>
        <p:nvSpPr>
          <p:cNvPr id="107"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No comment il est parti trop tot</a:t>
            </a:r>
            <a:endParaRPr b="0" lang="fr-FR" sz="2000" spc="-1" strike="noStrike">
              <a:latin typeface="Arial"/>
            </a:endParaRPr>
          </a:p>
        </p:txBody>
      </p:sp>
      <p:sp>
        <p:nvSpPr>
          <p:cNvPr id="108"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D80C06C-74C2-4E35-92A4-E9CD3FBDFE41}" type="slidenum">
              <a:rPr b="0" lang="fr-FR" sz="1200" spc="-1" strike="noStrike">
                <a:solidFill>
                  <a:srgbClr val="000000"/>
                </a:solidFill>
                <a:latin typeface="+mn-lt"/>
                <a:ea typeface="+mn-ea"/>
              </a:rPr>
              <a:t>11</a:t>
            </a:fld>
            <a:endParaRPr b="0" lang="fr-FR"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1143000" y="685800"/>
            <a:ext cx="4571280" cy="3428280"/>
          </a:xfrm>
          <a:prstGeom prst="rect">
            <a:avLst/>
          </a:prstGeom>
        </p:spPr>
      </p:sp>
      <p:sp>
        <p:nvSpPr>
          <p:cNvPr id="110"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Lui aussi est parti trop tot, il est décedé quelques mois avant ma naissance. Ces circonstances n’étaient pas heureuses et tres éprouvantes pour une vie de famille épanouissante</a:t>
            </a:r>
            <a:endParaRPr b="0" lang="fr-FR" sz="2000" spc="-1" strike="noStrike">
              <a:latin typeface="Arial"/>
            </a:endParaRPr>
          </a:p>
        </p:txBody>
      </p:sp>
      <p:sp>
        <p:nvSpPr>
          <p:cNvPr id="111"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AA13C07-63E0-4432-AB9D-0A5C812CBCF4}" type="slidenum">
              <a:rPr b="0" lang="fr-FR" sz="1200" spc="-1" strike="noStrike">
                <a:solidFill>
                  <a:srgbClr val="000000"/>
                </a:solidFill>
                <a:latin typeface="+mn-lt"/>
                <a:ea typeface="+mn-ea"/>
              </a:rPr>
              <a:t>12</a:t>
            </a:fld>
            <a:endParaRPr b="0" lang="fr-FR"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sldImg"/>
          </p:nvPr>
        </p:nvSpPr>
        <p:spPr>
          <a:xfrm>
            <a:off x="1143000" y="685800"/>
            <a:ext cx="4571280" cy="3428280"/>
          </a:xfrm>
          <a:prstGeom prst="rect">
            <a:avLst/>
          </a:prstGeom>
        </p:spPr>
      </p:sp>
      <p:sp>
        <p:nvSpPr>
          <p:cNvPr id="113"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J’ai eu peu de temps avec lui car j’ai passé mon temps a l’hopital. Alors nous avons grandi séparément et différemment.</a:t>
            </a:r>
            <a:endParaRPr b="0" lang="fr-FR" sz="2000" spc="-1" strike="noStrike">
              <a:latin typeface="Arial"/>
            </a:endParaRPr>
          </a:p>
        </p:txBody>
      </p:sp>
      <p:sp>
        <p:nvSpPr>
          <p:cNvPr id="114"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2CE7D83-D459-4A89-B0E7-477C6ACB50D0}" type="slidenum">
              <a:rPr b="0" lang="fr-FR" sz="1200" spc="-1" strike="noStrike">
                <a:solidFill>
                  <a:srgbClr val="000000"/>
                </a:solidFill>
                <a:latin typeface="+mn-lt"/>
                <a:ea typeface="+mn-ea"/>
              </a:rPr>
              <a:t>13</a:t>
            </a:fld>
            <a:endParaRPr b="0" lang="fr-FR"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1143000" y="685800"/>
            <a:ext cx="4571280" cy="3428280"/>
          </a:xfrm>
          <a:prstGeom prst="rect">
            <a:avLst/>
          </a:prstGeom>
        </p:spPr>
      </p:sp>
      <p:sp>
        <p:nvSpPr>
          <p:cNvPr id="116"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ET douleurs du tr</a:t>
            </a:r>
            <a:endParaRPr b="0" lang="fr-FR" sz="2000" spc="-1" strike="noStrike">
              <a:latin typeface="Arial"/>
            </a:endParaRPr>
          </a:p>
          <a:p>
            <a:pPr marL="216000" indent="-215640">
              <a:lnSpc>
                <a:spcPct val="100000"/>
              </a:lnSpc>
            </a:pPr>
            <a:endParaRPr b="0" lang="fr-FR" sz="2000" spc="-1" strike="noStrike">
              <a:latin typeface="Arial"/>
            </a:endParaRPr>
          </a:p>
          <a:p>
            <a:pPr marL="216000" indent="-215640">
              <a:lnSpc>
                <a:spcPct val="100000"/>
              </a:lnSpc>
            </a:pPr>
            <a:r>
              <a:rPr b="0" lang="fr-FR" sz="2000" spc="-1" strike="noStrike">
                <a:latin typeface="Arial"/>
              </a:rPr>
              <a:t>ouducul en ce moment!</a:t>
            </a:r>
            <a:endParaRPr b="0" lang="fr-FR" sz="2000" spc="-1" strike="noStrike">
              <a:latin typeface="Arial"/>
            </a:endParaRPr>
          </a:p>
        </p:txBody>
      </p:sp>
      <p:sp>
        <p:nvSpPr>
          <p:cNvPr id="117"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E2BD65D-8E17-4731-89F9-C4C97ADFBD94}" type="slidenum">
              <a:rPr b="0" lang="fr-FR" sz="1200" spc="-1" strike="noStrike">
                <a:solidFill>
                  <a:srgbClr val="000000"/>
                </a:solidFill>
                <a:latin typeface="+mn-lt"/>
                <a:ea typeface="+mn-ea"/>
              </a:rPr>
              <a:t>17</a:t>
            </a:fld>
            <a:endParaRPr b="0" lang="fr-FR"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sldImg"/>
          </p:nvPr>
        </p:nvSpPr>
        <p:spPr>
          <a:xfrm>
            <a:off x="1143000" y="685800"/>
            <a:ext cx="4571280" cy="3428280"/>
          </a:xfrm>
          <a:prstGeom prst="rect">
            <a:avLst/>
          </a:prstGeom>
        </p:spPr>
      </p:sp>
      <p:sp>
        <p:nvSpPr>
          <p:cNvPr id="89"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Qu est ce que vous constatez? Reconstruction de mon crane suite a la maladie génétique peiffer</a:t>
            </a:r>
            <a:endParaRPr b="0" lang="fr-FR" sz="2000" spc="-1" strike="noStrike">
              <a:latin typeface="Arial"/>
            </a:endParaRPr>
          </a:p>
        </p:txBody>
      </p:sp>
      <p:sp>
        <p:nvSpPr>
          <p:cNvPr id="90"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D5A2A39-C715-451C-ACC2-0B883F560FAA}" type="slidenum">
              <a:rPr b="0" lang="fr-FR" sz="1200" spc="-1" strike="noStrike">
                <a:solidFill>
                  <a:srgbClr val="000000"/>
                </a:solidFill>
                <a:latin typeface="+mn-lt"/>
                <a:ea typeface="+mn-ea"/>
              </a:rPr>
              <a:t>2</a:t>
            </a:fld>
            <a:endParaRPr b="0" lang="fr-FR"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1143000" y="685800"/>
            <a:ext cx="4571280" cy="3428280"/>
          </a:xfrm>
          <a:prstGeom prst="rect">
            <a:avLst/>
          </a:prstGeom>
        </p:spPr>
      </p:sp>
      <p:sp>
        <p:nvSpPr>
          <p:cNvPr id="92"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Les différentes etapes de la reconstruction du visage qui n entrainent pas que des répercussions physiques. j ‘ai un nez en cote! A chaque fois se réapproprier un nouveau visage une identité …..</a:t>
            </a:r>
            <a:endParaRPr b="0" lang="fr-FR" sz="2000" spc="-1" strike="noStrike">
              <a:latin typeface="Arial"/>
            </a:endParaRPr>
          </a:p>
        </p:txBody>
      </p:sp>
      <p:sp>
        <p:nvSpPr>
          <p:cNvPr id="93"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B3B0EE3-288F-4981-B597-E737A0F9CAE5}" type="slidenum">
              <a:rPr b="0" lang="fr-FR" sz="1200" spc="-1" strike="noStrike">
                <a:solidFill>
                  <a:srgbClr val="000000"/>
                </a:solidFill>
                <a:latin typeface="+mn-lt"/>
                <a:ea typeface="+mn-ea"/>
              </a:rPr>
              <a:t>4</a:t>
            </a:fld>
            <a:endParaRPr b="0" lang="fr-FR"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Img"/>
          </p:nvPr>
        </p:nvSpPr>
        <p:spPr>
          <a:xfrm>
            <a:off x="1143000" y="685800"/>
            <a:ext cx="4571280" cy="3428280"/>
          </a:xfrm>
          <a:prstGeom prst="rect">
            <a:avLst/>
          </a:prstGeom>
        </p:spPr>
      </p:sp>
      <p:sp>
        <p:nvSpPr>
          <p:cNvPr id="95"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Maintenant en changeant les photos!!......rappelez vous le questionnement de tt a l heure? AUTRES IMPACTs différents de physique?</a:t>
            </a:r>
            <a:endParaRPr b="0" lang="fr-FR" sz="2000" spc="-1" strike="noStrike">
              <a:latin typeface="Arial"/>
            </a:endParaRPr>
          </a:p>
        </p:txBody>
      </p:sp>
      <p:sp>
        <p:nvSpPr>
          <p:cNvPr id="96"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2D7F76D-77EB-4C2B-9A95-6344B8B7DE45}" type="slidenum">
              <a:rPr b="0" lang="fr-FR" sz="1200" spc="-1" strike="noStrike">
                <a:solidFill>
                  <a:srgbClr val="000000"/>
                </a:solidFill>
                <a:latin typeface="+mn-lt"/>
                <a:ea typeface="+mn-ea"/>
              </a:rPr>
              <a:t>&lt;numéro&gt;</a:t>
            </a:fld>
            <a:endParaRPr b="0" lang="fr-FR"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143000" y="685800"/>
            <a:ext cx="4571280" cy="3428280"/>
          </a:xfrm>
          <a:prstGeom prst="rect">
            <a:avLst/>
          </a:prstGeom>
        </p:spPr>
      </p:sp>
      <p:sp>
        <p:nvSpPr>
          <p:cNvPr id="98"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Ma maman est la seconde génération ma grand mère en haut a droite était porteuse , elle a transmis a 4 de ses 7 enfants. Ma mère s’est faite opérer a 5 ans c’était une urgence vitale ! Ma grand mere a subit sa premiere operation quand sa fille s’est faite opérée. Et oui avant 1961 on n’opérait pas cette maladie. Ce n’était pas pour des raisons esthetiques! C’était vital pour ma mere car il fallait « liberer » la pression intracranienne car son crane s’était soudé trop vite. Comprenez vous bien ce que je viens de dire? ( l’evolution biologique du crane de l’enfant?) si oui, les faire s’expliquer, si non: parle  des « fontanelles » par ex.</a:t>
            </a:r>
            <a:endParaRPr b="0" lang="fr-FR" sz="2000" spc="-1" strike="noStrike">
              <a:latin typeface="Arial"/>
            </a:endParaRPr>
          </a:p>
        </p:txBody>
      </p:sp>
      <p:sp>
        <p:nvSpPr>
          <p:cNvPr id="99"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6A61820-D3A8-45D6-B60B-682212E83AFA}" type="slidenum">
              <a:rPr b="0" lang="fr-FR" sz="1200" spc="-1" strike="noStrike">
                <a:solidFill>
                  <a:srgbClr val="000000"/>
                </a:solidFill>
                <a:latin typeface="+mn-lt"/>
                <a:ea typeface="+mn-ea"/>
              </a:rPr>
              <a:t>&lt;numéro&gt;</a:t>
            </a:fld>
            <a:endParaRPr b="0" lang="fr-FR"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sldImg"/>
          </p:nvPr>
        </p:nvSpPr>
        <p:spPr>
          <a:xfrm>
            <a:off x="1143000" y="685800"/>
            <a:ext cx="4571280" cy="3428280"/>
          </a:xfrm>
          <a:prstGeom prst="rect">
            <a:avLst/>
          </a:prstGeom>
        </p:spPr>
      </p:sp>
      <p:sp>
        <p:nvSpPr>
          <p:cNvPr id="101"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Photo de mariage de mes parents, ma maman est porteuse est ca n’apas empecher mon papa de l épouser et d’avoir des enfants!</a:t>
            </a:r>
            <a:endParaRPr b="0" lang="fr-FR" sz="2000" spc="-1" strike="noStrike">
              <a:latin typeface="Arial"/>
            </a:endParaRPr>
          </a:p>
        </p:txBody>
      </p:sp>
      <p:sp>
        <p:nvSpPr>
          <p:cNvPr id="102"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7AC1842-EB2E-4019-8B43-D3FEF5AB79A3}" type="slidenum">
              <a:rPr b="0" lang="fr-FR" sz="1200" spc="-1" strike="noStrike">
                <a:solidFill>
                  <a:srgbClr val="000000"/>
                </a:solidFill>
                <a:latin typeface="+mn-lt"/>
                <a:ea typeface="+mn-ea"/>
              </a:rPr>
              <a:t>8</a:t>
            </a:fld>
            <a:endParaRPr b="0" lang="fr-FR"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1143000" y="685800"/>
            <a:ext cx="4571280" cy="3428280"/>
          </a:xfrm>
          <a:prstGeom prst="rect">
            <a:avLst/>
          </a:prstGeom>
        </p:spPr>
      </p:sp>
      <p:sp>
        <p:nvSpPr>
          <p:cNvPr id="104"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fr-FR" sz="2000" spc="-1" strike="noStrike">
                <a:latin typeface="Arial"/>
              </a:rPr>
              <a:t>Portrait de famille au dela de l’apparence physique ;a votre avis est ce que cela a d’autre conséquence sur le développement? ( oreilles, dents, machoire….) consequences: perte d audition… et ces consequences ne sont pas les meme sur le plan medical pour tous. ( differences mere fille grand mere) et a votre avis est ce que cela impacte seulement physiologiquement et biologiquement? ….Garder votre questionnement pour tt a l heure…</a:t>
            </a:r>
            <a:endParaRPr b="0" lang="fr-FR" sz="2000" spc="-1" strike="noStrike">
              <a:latin typeface="Arial"/>
            </a:endParaRPr>
          </a:p>
        </p:txBody>
      </p:sp>
      <p:sp>
        <p:nvSpPr>
          <p:cNvPr id="105"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957F959-0658-44B4-9826-DF5C1487E322}" type="slidenum">
              <a:rPr b="0" lang="fr-FR" sz="1200" spc="-1" strike="noStrike">
                <a:solidFill>
                  <a:srgbClr val="000000"/>
                </a:solidFill>
                <a:latin typeface="+mn-lt"/>
                <a:ea typeface="+mn-ea"/>
              </a:rPr>
              <a:t>9</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slideLayout" Target="../slideLayouts/slideLayout1.xml"/><Relationship Id="rId10"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efd1"/>
            </a:gs>
            <a:gs pos="100000">
              <a:srgbClr val="f0ebd5"/>
            </a:gs>
          </a:gsLst>
          <a:lin ang="2700000"/>
        </a:gradFill>
      </p:bgPr>
    </p:bg>
    <p:spTree>
      <p:nvGrpSpPr>
        <p:cNvPr id="1" name=""/>
        <p:cNvGrpSpPr/>
        <p:nvPr/>
      </p:nvGrpSpPr>
      <p:grpSpPr>
        <a:xfrm>
          <a:off x="0" y="0"/>
          <a:ext cx="0" cy="0"/>
          <a:chOff x="0" y="0"/>
          <a:chExt cx="0" cy="0"/>
        </a:xfrm>
      </p:grpSpPr>
      <p:pic>
        <p:nvPicPr>
          <p:cNvPr id="44" name="Picture 2" descr="H:\ma vie avec Pfeiffer\photos souvenirs\christine.JPG"/>
          <p:cNvPicPr/>
          <p:nvPr/>
        </p:nvPicPr>
        <p:blipFill>
          <a:blip r:embed="rId1">
            <a:grayscl/>
          </a:blip>
          <a:stretch/>
        </p:blipFill>
        <p:spPr>
          <a:xfrm>
            <a:off x="323640" y="332640"/>
            <a:ext cx="4427280" cy="5903280"/>
          </a:xfrm>
          <a:prstGeom prst="rect">
            <a:avLst/>
          </a:prstGeom>
          <a:ln>
            <a:noFill/>
          </a:ln>
        </p:spPr>
      </p:pic>
      <p:sp>
        <p:nvSpPr>
          <p:cNvPr id="45" name="CustomShape 1"/>
          <p:cNvSpPr/>
          <p:nvPr/>
        </p:nvSpPr>
        <p:spPr>
          <a:xfrm>
            <a:off x="5436000" y="1268640"/>
            <a:ext cx="3383640" cy="518004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1" lang="fr-FR" sz="1800" spc="-1" strike="noStrike">
                <a:solidFill>
                  <a:srgbClr val="7030a0"/>
                </a:solidFill>
                <a:latin typeface="Calibri"/>
                <a:ea typeface="DejaVu Sans"/>
              </a:rPr>
              <a:t>Je m’appelle Christine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7030a0"/>
                </a:solidFill>
                <a:latin typeface="Calibri"/>
                <a:ea typeface="DejaVu Sans"/>
              </a:rPr>
              <a:t>Je suis née sous la mutation de l’exon 8 du gêne FGFR2 au codon 278: impliquant une faciocraniosténose,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2000" spc="-1" strike="noStrike">
                <a:solidFill>
                  <a:srgbClr val="7030a0"/>
                </a:solidFill>
                <a:latin typeface="Calibri"/>
                <a:ea typeface="DejaVu Sans"/>
              </a:rPr>
              <a:t>appelée maladie de Pfeiffer.</a:t>
            </a:r>
            <a:endParaRPr b="0" lang="fr-FR" sz="2000" spc="-1" strike="noStrike">
              <a:latin typeface="Arial"/>
            </a:endParaRPr>
          </a:p>
          <a:p>
            <a:pPr>
              <a:lnSpc>
                <a:spcPct val="100000"/>
              </a:lnSpc>
            </a:pPr>
            <a:endParaRPr b="0" lang="fr-FR" sz="2000" spc="-1" strike="noStrike">
              <a:latin typeface="Arial"/>
            </a:endParaRPr>
          </a:p>
          <a:p>
            <a:pPr>
              <a:lnSpc>
                <a:spcPct val="100000"/>
              </a:lnSpc>
            </a:pPr>
            <a:r>
              <a:rPr b="1" lang="fr-FR" sz="1800" spc="-1" strike="noStrike">
                <a:solidFill>
                  <a:srgbClr val="7030a0"/>
                </a:solidFill>
                <a:latin typeface="Calibri"/>
                <a:ea typeface="DejaVu Sans"/>
              </a:rPr>
              <a:t>c’est-à-dire: </a:t>
            </a:r>
            <a:r>
              <a:rPr b="1" lang="fr-FR" sz="2400" spc="-1" strike="noStrike">
                <a:solidFill>
                  <a:srgbClr val="7030a0"/>
                </a:solidFill>
                <a:latin typeface="Calibri"/>
                <a:ea typeface="DejaVu Sans"/>
              </a:rPr>
              <a:t>un retard de croissance cranio-faciale et </a:t>
            </a:r>
            <a:r>
              <a:rPr b="1" lang="fr-FR" sz="2400" spc="-1" strike="noStrike">
                <a:solidFill>
                  <a:srgbClr val="ff0000"/>
                </a:solidFill>
                <a:latin typeface="Calibri"/>
                <a:ea typeface="DejaVu Sans"/>
              </a:rPr>
              <a:t>NON</a:t>
            </a:r>
            <a:r>
              <a:rPr b="1" lang="fr-FR" sz="2400" spc="-1" strike="noStrike">
                <a:solidFill>
                  <a:srgbClr val="7030a0"/>
                </a:solidFill>
                <a:latin typeface="Calibri"/>
                <a:ea typeface="DejaVu Sans"/>
              </a:rPr>
              <a:t> un retard intellectuel </a:t>
            </a:r>
            <a:r>
              <a:rPr b="1" lang="fr-FR" sz="1800" spc="-1" strike="noStrike">
                <a:solidFill>
                  <a:srgbClr val="7030a0"/>
                </a:solidFill>
                <a:latin typeface="Calibri"/>
                <a:ea typeface="DejaVu Sans"/>
              </a:rPr>
              <a:t>comme le pensent le plus souvent les gens qui voient mon visage.</a:t>
            </a: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Image 1" descr="IMG_0574.JPG"/>
          <p:cNvPicPr/>
          <p:nvPr/>
        </p:nvPicPr>
        <p:blipFill>
          <a:blip r:embed="rId1"/>
          <a:stretch/>
        </p:blipFill>
        <p:spPr>
          <a:xfrm>
            <a:off x="0" y="0"/>
            <a:ext cx="9143280" cy="6857280"/>
          </a:xfrm>
          <a:prstGeom prst="rect">
            <a:avLst/>
          </a:prstGeom>
          <a:ln>
            <a:noFill/>
          </a:ln>
        </p:spPr>
      </p:pic>
      <p:sp>
        <p:nvSpPr>
          <p:cNvPr id="72" name="CustomShape 1"/>
          <p:cNvSpPr/>
          <p:nvPr/>
        </p:nvSpPr>
        <p:spPr>
          <a:xfrm>
            <a:off x="179640" y="2997000"/>
            <a:ext cx="3311640" cy="25588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Aux</a:t>
            </a:r>
            <a:r>
              <a:rPr b="0"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yeux de ma maman, j’étais le reflet de son miroir.</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Elle savait que je ne vivrais pas comme tout le monde, que ma différence faciale, notre handicap, allaient mettre un frein à</a:t>
            </a:r>
            <a:r>
              <a:rPr b="1" lang="fr-FR" sz="1800" spc="-1" strike="noStrike">
                <a:solidFill>
                  <a:srgbClr val="ffffff"/>
                </a:solidFill>
                <a:latin typeface="Calibri"/>
                <a:ea typeface="DejaVu Sans"/>
              </a:rPr>
              <a:t> </a:t>
            </a:r>
            <a:r>
              <a:rPr b="1" lang="fr-FR" sz="1800" spc="-1" strike="noStrike">
                <a:solidFill>
                  <a:srgbClr val="000000"/>
                </a:solidFill>
                <a:latin typeface="Calibri"/>
                <a:ea typeface="DejaVu Sans"/>
              </a:rPr>
              <a:t>mon épanouissement personnel.</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e9eff"/>
            </a:gs>
            <a:gs pos="100000">
              <a:srgbClr val="85c2ff"/>
            </a:gs>
          </a:gsLst>
          <a:lin ang="2700000"/>
        </a:gradFill>
      </p:bgPr>
    </p:bg>
    <p:spTree>
      <p:nvGrpSpPr>
        <p:cNvPr id="1" name=""/>
        <p:cNvGrpSpPr/>
        <p:nvPr/>
      </p:nvGrpSpPr>
      <p:grpSpPr>
        <a:xfrm>
          <a:off x="0" y="0"/>
          <a:ext cx="0" cy="0"/>
          <a:chOff x="0" y="0"/>
          <a:chExt cx="0" cy="0"/>
        </a:xfrm>
      </p:grpSpPr>
      <p:sp>
        <p:nvSpPr>
          <p:cNvPr id="73" name="CustomShape 1"/>
          <p:cNvSpPr/>
          <p:nvPr/>
        </p:nvSpPr>
        <p:spPr>
          <a:xfrm>
            <a:off x="5292000" y="260640"/>
            <a:ext cx="3527640" cy="2833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il était d’un tempérament mystérieux, réservé, rigoureux</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Il était le pilier de la famille , avec lui </a:t>
            </a:r>
            <a:r>
              <a:rPr b="1" lang="fr-FR" sz="1800" spc="-1" strike="noStrike">
                <a:solidFill>
                  <a:srgbClr val="000000"/>
                </a:solidFill>
                <a:latin typeface="Calibri"/>
                <a:ea typeface="DejaVu Sans"/>
              </a:rPr>
              <a:t>pas de différence entre mes frères et moi.</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Il a pu nous apprendre: </a:t>
            </a:r>
            <a:r>
              <a:rPr b="1" lang="fr-FR" sz="1800" spc="-1" strike="noStrike">
                <a:solidFill>
                  <a:srgbClr val="000000"/>
                </a:solidFill>
                <a:latin typeface="Calibri"/>
                <a:ea typeface="DejaVu Sans"/>
              </a:rPr>
              <a:t>respect, valeurs et principes des règles de vie.</a:t>
            </a:r>
            <a:endParaRPr b="0" lang="fr-FR" sz="1800" spc="-1" strike="noStrike">
              <a:latin typeface="Arial"/>
            </a:endParaRPr>
          </a:p>
          <a:p>
            <a:pPr>
              <a:lnSpc>
                <a:spcPct val="100000"/>
              </a:lnSpc>
            </a:pPr>
            <a:endParaRPr b="0" lang="fr-FR" sz="1800" spc="-1" strike="noStrike">
              <a:latin typeface="Arial"/>
            </a:endParaRPr>
          </a:p>
        </p:txBody>
      </p:sp>
      <p:pic>
        <p:nvPicPr>
          <p:cNvPr id="74" name="Picture 2" descr=""/>
          <p:cNvPicPr/>
          <p:nvPr/>
        </p:nvPicPr>
        <p:blipFill>
          <a:blip r:embed="rId1"/>
          <a:stretch/>
        </p:blipFill>
        <p:spPr>
          <a:xfrm>
            <a:off x="467640" y="476640"/>
            <a:ext cx="4051080" cy="5400000"/>
          </a:xfrm>
          <a:prstGeom prst="rect">
            <a:avLst/>
          </a:prstGeom>
          <a:ln w="9360">
            <a:noFill/>
          </a:ln>
        </p:spPr>
      </p:pic>
      <p:sp>
        <p:nvSpPr>
          <p:cNvPr id="75" name="CustomShape 2"/>
          <p:cNvSpPr/>
          <p:nvPr/>
        </p:nvSpPr>
        <p:spPr>
          <a:xfrm>
            <a:off x="4967640" y="3164760"/>
            <a:ext cx="4175640" cy="365616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Suite au décès de mon papa à mes 13 ans, j’ai perdu mon pilier, celui qui me protégeait et me préservait</a:t>
            </a:r>
            <a:r>
              <a:rPr b="0" lang="fr-FR" sz="1800" spc="-1" strike="noStrike">
                <a:solidFill>
                  <a:srgbClr val="000000"/>
                </a:solidFill>
                <a:latin typeface="Calibri"/>
                <a:ea typeface="DejaVu Sans"/>
              </a:rPr>
              <a:t> , perdu mes repères, je devais réapprendre seule à vivre sans la présence d’un père.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En grandissant, j’ai commencé à prendre conscience de son absence et à comprendre l’importance de ce qu’il a pu me transmettre….</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e9eff"/>
            </a:gs>
            <a:gs pos="100000">
              <a:srgbClr val="85c2ff"/>
            </a:gs>
          </a:gsLst>
          <a:lin ang="2700000"/>
        </a:gradFill>
      </p:bgPr>
    </p:bg>
    <p:spTree>
      <p:nvGrpSpPr>
        <p:cNvPr id="1" name=""/>
        <p:cNvGrpSpPr/>
        <p:nvPr/>
      </p:nvGrpSpPr>
      <p:grpSpPr>
        <a:xfrm>
          <a:off x="0" y="0"/>
          <a:ext cx="0" cy="0"/>
          <a:chOff x="0" y="0"/>
          <a:chExt cx="0" cy="0"/>
        </a:xfrm>
      </p:grpSpPr>
      <p:pic>
        <p:nvPicPr>
          <p:cNvPr id="76" name="Picture 4" descr=""/>
          <p:cNvPicPr/>
          <p:nvPr/>
        </p:nvPicPr>
        <p:blipFill>
          <a:blip r:embed="rId1"/>
          <a:stretch/>
        </p:blipFill>
        <p:spPr>
          <a:xfrm>
            <a:off x="5148000" y="836640"/>
            <a:ext cx="3563280" cy="4751280"/>
          </a:xfrm>
          <a:prstGeom prst="rect">
            <a:avLst/>
          </a:prstGeom>
          <a:ln w="9360">
            <a:noFill/>
          </a:ln>
        </p:spPr>
      </p:pic>
      <p:sp>
        <p:nvSpPr>
          <p:cNvPr id="77" name="CustomShape 1"/>
          <p:cNvSpPr/>
          <p:nvPr/>
        </p:nvSpPr>
        <p:spPr>
          <a:xfrm>
            <a:off x="395640" y="980640"/>
            <a:ext cx="4319640" cy="5027760"/>
          </a:xfrm>
          <a:prstGeom prst="rect">
            <a:avLst/>
          </a:prstGeom>
          <a:noFill/>
          <a:ln>
            <a:noFill/>
          </a:ln>
          <a:effectLst>
            <a:outerShdw algn="br" blurRad="76200" dir="8100000" dist="12218" kx="800400" rotWithShape="0" sy="-23000">
              <a:srgbClr val="000000">
                <a:alpha val="20000"/>
              </a:srgbClr>
            </a:outerShdw>
          </a:effectLst>
          <a:scene3d>
            <a:camera prst="orthographicFront"/>
            <a:lightRig dir="t" rig="balanced">
              <a:rot lat="0" lon="0" rev="8700000"/>
            </a:lightRig>
          </a:scene3d>
          <a:sp3d>
            <a:bevelT prst="slope" w="190500" h="38100"/>
          </a:sp3d>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262626"/>
                </a:solidFill>
                <a:latin typeface="Calibri"/>
                <a:ea typeface="DejaVu Sans"/>
              </a:rPr>
              <a:t>Florian, 1984-1987, mon grand-frère</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Avec le temps, on peux y mettre des mots,</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Avec le temps, on n’efface pas les maux…</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Je ne sais pas comment c’est, là où tu es?</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De ce que j’en sais,</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Septembre 1984, t’a vu naître.</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L’année 1987, t’a vu disparaître.</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Tu devais sourire à ta vie,</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Tu aurais dû nous voir grandir</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Tu aurais dû nous apprendre tes bêtises</a:t>
            </a:r>
            <a:endParaRPr b="0" lang="fr-FR" sz="1800" spc="-1" strike="noStrike">
              <a:latin typeface="Arial"/>
            </a:endParaRPr>
          </a:p>
          <a:p>
            <a:pPr>
              <a:lnSpc>
                <a:spcPct val="100000"/>
              </a:lnSpc>
            </a:pPr>
            <a:r>
              <a:rPr b="1" lang="fr-FR" sz="1800" spc="-1" strike="noStrike">
                <a:solidFill>
                  <a:srgbClr val="262626"/>
                </a:solidFill>
                <a:latin typeface="Calibri"/>
                <a:ea typeface="DejaVu Sans"/>
              </a:rPr>
              <a:t>Mais la vie t’a pris.</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efd1"/>
            </a:gs>
            <a:gs pos="100000">
              <a:srgbClr val="f0ebd5"/>
            </a:gs>
          </a:gsLst>
          <a:lin ang="2700000"/>
        </a:gradFill>
      </p:bgPr>
    </p:bg>
    <p:spTree>
      <p:nvGrpSpPr>
        <p:cNvPr id="1" name=""/>
        <p:cNvGrpSpPr/>
        <p:nvPr/>
      </p:nvGrpSpPr>
      <p:grpSpPr>
        <a:xfrm>
          <a:off x="0" y="0"/>
          <a:ext cx="0" cy="0"/>
          <a:chOff x="0" y="0"/>
          <a:chExt cx="0" cy="0"/>
        </a:xfrm>
      </p:grpSpPr>
      <p:pic>
        <p:nvPicPr>
          <p:cNvPr id="78" name="Picture 2" descr=""/>
          <p:cNvPicPr/>
          <p:nvPr/>
        </p:nvPicPr>
        <p:blipFill>
          <a:blip r:embed="rId1"/>
          <a:srcRect l="0" t="-1602" r="10314" b="0"/>
          <a:stretch/>
        </p:blipFill>
        <p:spPr>
          <a:xfrm>
            <a:off x="6588360" y="1412640"/>
            <a:ext cx="2382840" cy="3599280"/>
          </a:xfrm>
          <a:prstGeom prst="rect">
            <a:avLst/>
          </a:prstGeom>
          <a:ln w="9360">
            <a:noFill/>
          </a:ln>
        </p:spPr>
      </p:pic>
      <p:pic>
        <p:nvPicPr>
          <p:cNvPr id="79" name="Picture 3" descr=""/>
          <p:cNvPicPr/>
          <p:nvPr/>
        </p:nvPicPr>
        <p:blipFill>
          <a:blip r:embed="rId2"/>
          <a:srcRect l="0" t="6406" r="43328" b="0"/>
          <a:stretch/>
        </p:blipFill>
        <p:spPr>
          <a:xfrm>
            <a:off x="179640" y="1700640"/>
            <a:ext cx="2670840" cy="2944800"/>
          </a:xfrm>
          <a:prstGeom prst="rect">
            <a:avLst/>
          </a:prstGeom>
          <a:ln w="9360">
            <a:noFill/>
          </a:ln>
        </p:spPr>
      </p:pic>
      <p:sp>
        <p:nvSpPr>
          <p:cNvPr id="80" name="TextShape 1"/>
          <p:cNvSpPr txBox="1"/>
          <p:nvPr/>
        </p:nvSpPr>
        <p:spPr>
          <a:xfrm>
            <a:off x="2988000" y="1772640"/>
            <a:ext cx="3239640" cy="2015640"/>
          </a:xfrm>
          <a:prstGeom prst="rect">
            <a:avLst/>
          </a:prstGeom>
        </p:spPr>
        <p:txBody>
          <a:bodyPr lIns="90000" rIns="90000" tIns="45000" bIns="45000">
            <a:prstTxWarp prst="textPlain">
              <a:avLst>
                <a:gd name="adj" fmla="val 50000"/>
              </a:avLst>
            </a:prstTxWarp>
            <a:noAutofit/>
          </a:bodyPr>
          <a:p>
            <a:pPr>
              <a:lnSpc>
                <a:spcPct val="100000"/>
              </a:lnSpc>
            </a:pPr>
            <a:r>
              <a:rPr b="0" lang="fr-FR" sz="1800" spc="-1" strike="noStrike">
                <a:solidFill>
                  <a:srgbClr val="000000"/>
                </a:solidFill>
                <a:latin typeface="Calibri"/>
              </a:rPr>
              <a:t>Mon frère cadet, raphael</a:t>
            </a:r>
            <a:endParaRPr b="0" lang="fr-FR" sz="1800" spc="-1" strike="noStrike">
              <a:latin typeface="Arial"/>
            </a:endParaRPr>
          </a:p>
          <a:p>
            <a:pPr>
              <a:lnSpc>
                <a:spcPct val="100000"/>
              </a:lnSpc>
            </a:pPr>
            <a:r>
              <a:rPr b="0" lang="fr-FR" sz="1800" spc="-1" strike="noStrike">
                <a:solidFill>
                  <a:srgbClr val="000000"/>
                </a:solidFill>
                <a:latin typeface="Calibri"/>
              </a:rPr>
              <a:t>1989…..</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On a grandi différemment,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on vit différemment….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Amour comme chien et chat</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ac77d"/>
            </a:gs>
            <a:gs pos="100000">
              <a:srgbClr val="fba97d"/>
            </a:gs>
          </a:gsLst>
          <a:lin ang="2700000"/>
        </a:gradFill>
      </p:bgPr>
    </p:bg>
    <p:spTree>
      <p:nvGrpSpPr>
        <p:cNvPr id="1" name=""/>
        <p:cNvGrpSpPr/>
        <p:nvPr/>
      </p:nvGrpSpPr>
      <p:grpSpPr>
        <a:xfrm>
          <a:off x="0" y="0"/>
          <a:ext cx="0" cy="0"/>
          <a:chOff x="0" y="0"/>
          <a:chExt cx="0" cy="0"/>
        </a:xfrm>
      </p:grpSpPr>
      <p:sp>
        <p:nvSpPr>
          <p:cNvPr id="81" name="CustomShape 1"/>
          <p:cNvSpPr/>
          <p:nvPr/>
        </p:nvSpPr>
        <p:spPr>
          <a:xfrm>
            <a:off x="0" y="1412640"/>
            <a:ext cx="9143280" cy="4753080"/>
          </a:xfrm>
          <a:prstGeom prst="rect">
            <a:avLst/>
          </a:prstGeom>
          <a:gradFill rotWithShape="0">
            <a:gsLst>
              <a:gs pos="0">
                <a:srgbClr val="ffefd1"/>
              </a:gs>
              <a:gs pos="100000">
                <a:srgbClr val="f0ebd5"/>
              </a:gs>
            </a:gsLst>
            <a:lin ang="5400000"/>
          </a:gradFill>
          <a:ln>
            <a:solidFill>
              <a:schemeClr val="accent6">
                <a:lumMod val="60000"/>
                <a:lumOff val="40000"/>
              </a:schemeClr>
            </a:solidFill>
          </a:ln>
          <a:effectLst>
            <a:glow rad="101600">
              <a:schemeClr val="accent6">
                <a:satMod val="175000"/>
                <a:alpha val="40000"/>
              </a:schemeClr>
            </a:glow>
          </a:effectLst>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Les années collèges et lycées: un calvaire! une période de ma vie que je ne supportais plus.</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Chaque matin, la peur au ventre de me lever</a:t>
            </a:r>
            <a:r>
              <a:rPr b="0" lang="fr-FR" sz="1800" spc="-1" strike="noStrike">
                <a:solidFill>
                  <a:srgbClr val="000000"/>
                </a:solidFill>
                <a:latin typeface="Calibri"/>
                <a:ea typeface="DejaVu Sans"/>
              </a:rPr>
              <a:t>, je savais d’avance ce qui allait m’arriver: subir, subir encore et encaisser toujours encaisser.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Rares ceux qui m’acceptaient dans leur groupe. Rares ceux qui me parlaient. Ni copains-copines; ces moments où j’allais manger au self « seule comme une conne ».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Quand il y avait une place libre à côté d’une ou plusieurs personnes, hé bien ces personnes partaient manger ailleurs, </a:t>
            </a:r>
            <a:r>
              <a:rPr b="1" lang="fr-FR" sz="1800" spc="-1" strike="noStrike">
                <a:solidFill>
                  <a:srgbClr val="000000"/>
                </a:solidFill>
                <a:latin typeface="Calibri"/>
                <a:ea typeface="DejaVu Sans"/>
              </a:rPr>
              <a:t>comme si j’étais un virus qui allait les contaminer</a:t>
            </a:r>
            <a:r>
              <a:rPr b="0" lang="fr-FR" sz="1800" spc="-1" strike="noStrike">
                <a:solidFill>
                  <a:srgbClr val="000000"/>
                </a:solidFill>
                <a:latin typeface="Calibri"/>
                <a:ea typeface="DejaVu Sans"/>
              </a:rPr>
              <a: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La plupart, riaient de mon visage, et bien d’autres choses encore….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Ce que j’attendais de ma scolarité: </a:t>
            </a:r>
            <a:r>
              <a:rPr b="1" lang="fr-FR" sz="1800" spc="-1" strike="noStrike" u="sng">
                <a:solidFill>
                  <a:srgbClr val="000000"/>
                </a:solidFill>
                <a:uFillTx/>
                <a:latin typeface="Calibri"/>
                <a:ea typeface="DejaVu Sans"/>
              </a:rPr>
              <a:t>je voulais aimer et apprendre</a:t>
            </a:r>
            <a:r>
              <a:rPr b="1" lang="fr-FR" sz="1800" spc="-1" strike="noStrike">
                <a:solidFill>
                  <a:srgbClr val="000000"/>
                </a:solidFill>
                <a:latin typeface="Calibri"/>
                <a:ea typeface="DejaVu Sans"/>
              </a:rPr>
              <a:t>; mais j’en suis devenue phobique, voire à ressentir un sentiment de dégout, qui m’a bloquée dans ma sphère sociale….</a:t>
            </a: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ac77d"/>
            </a:gs>
            <a:gs pos="100000">
              <a:srgbClr val="fba97d"/>
            </a:gs>
          </a:gsLst>
          <a:lin ang="2700000"/>
        </a:gradFill>
      </p:bgPr>
    </p:bg>
    <p:spTree>
      <p:nvGrpSpPr>
        <p:cNvPr id="1" name=""/>
        <p:cNvGrpSpPr/>
        <p:nvPr/>
      </p:nvGrpSpPr>
      <p:grpSpPr>
        <a:xfrm>
          <a:off x="0" y="0"/>
          <a:ext cx="0" cy="0"/>
          <a:chOff x="0" y="0"/>
          <a:chExt cx="0" cy="0"/>
        </a:xfrm>
      </p:grpSpPr>
      <p:sp>
        <p:nvSpPr>
          <p:cNvPr id="82" name="CustomShape 1"/>
          <p:cNvSpPr/>
          <p:nvPr/>
        </p:nvSpPr>
        <p:spPr>
          <a:xfrm>
            <a:off x="0" y="404640"/>
            <a:ext cx="9143280" cy="5972760"/>
          </a:xfrm>
          <a:prstGeom prst="rect">
            <a:avLst/>
          </a:prstGeom>
          <a:gradFill rotWithShape="0">
            <a:gsLst>
              <a:gs pos="0">
                <a:srgbClr val="ffefd1"/>
              </a:gs>
              <a:gs pos="100000">
                <a:srgbClr val="f0ebd5"/>
              </a:gs>
            </a:gsLst>
            <a:lin ang="5400000"/>
          </a:gradFill>
          <a:ln>
            <a:solidFill>
              <a:schemeClr val="accent6">
                <a:lumMod val="60000"/>
                <a:lumOff val="40000"/>
              </a:schemeClr>
            </a:solidFill>
          </a:ln>
          <a:effectLst>
            <a:glow rad="101600">
              <a:schemeClr val="accent6">
                <a:satMod val="175000"/>
                <a:alpha val="40000"/>
              </a:schemeClr>
            </a:glow>
          </a:effectLst>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1" lang="fr-FR" sz="1800" spc="-1" strike="noStrike" u="sng">
                <a:solidFill>
                  <a:srgbClr val="000000"/>
                </a:solidFill>
                <a:uFillTx/>
                <a:latin typeface="Calibri"/>
                <a:ea typeface="DejaVu Sans"/>
              </a:rPr>
              <a:t>Sphère familiale</a:t>
            </a:r>
            <a:r>
              <a:rPr b="1" lang="fr-FR" sz="1800" spc="-1" strike="noStrike">
                <a:solidFill>
                  <a:srgbClr val="000000"/>
                </a:solidFill>
                <a:latin typeface="Calibri"/>
                <a:ea typeface="DejaVu Sans"/>
              </a:rPr>
              <a:t>: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J’ai passé la plupart de mon temps dans divers blocs opératoires </a:t>
            </a:r>
            <a:r>
              <a:rPr b="0" lang="fr-FR" sz="1800" spc="-1" strike="noStrike">
                <a:solidFill>
                  <a:srgbClr val="000000"/>
                </a:solidFill>
                <a:latin typeface="Calibri"/>
                <a:ea typeface="DejaVu Sans"/>
              </a:rPr>
              <a:t>pour la reconstruction de mon visage + un grave accident de la circulation routière qui m’a immobilisée une année à l’hôpital.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J’ai donc grandi  quasiment coupée de ma famille.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u="sng">
                <a:solidFill>
                  <a:srgbClr val="000000"/>
                </a:solidFill>
                <a:uFillTx/>
                <a:latin typeface="Calibri"/>
                <a:ea typeface="DejaVu Sans"/>
              </a:rPr>
              <a:t>L’intégration sociale</a:t>
            </a:r>
            <a:r>
              <a:rPr b="1" lang="fr-FR" sz="1800" spc="-1" strike="noStrike">
                <a:solidFill>
                  <a:srgbClr val="000000"/>
                </a:solidFill>
                <a:latin typeface="Calibri"/>
                <a:ea typeface="DejaVu Sans"/>
              </a:rPr>
              <a: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La malformation de mon visage fait que </a:t>
            </a:r>
            <a:r>
              <a:rPr b="1" lang="fr-FR" sz="1800" spc="-1" strike="noStrike">
                <a:solidFill>
                  <a:srgbClr val="000000"/>
                </a:solidFill>
                <a:latin typeface="Calibri"/>
                <a:ea typeface="DejaVu Sans"/>
              </a:rPr>
              <a:t>je ne passe pas inaperçue</a:t>
            </a:r>
            <a:r>
              <a:rPr b="0" lang="fr-FR" sz="1800" spc="-1" strike="noStrike">
                <a:solidFill>
                  <a:srgbClr val="000000"/>
                </a:solidFill>
                <a:latin typeface="Calibri"/>
                <a:ea typeface="DejaVu Sans"/>
              </a:rPr>
              <a:t>.</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Ce n’est pas faute d’essayer comme tout le monde d’aller vers les autres pour faire connaissance. Seulement, cela reste une grosse difficulté d’intégration.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Solitude face à ces personnes qui m’insultent , humiliations publiques </a:t>
            </a:r>
            <a:r>
              <a:rPr b="0" lang="fr-FR" sz="1800" spc="-1" strike="noStrike">
                <a:solidFill>
                  <a:srgbClr val="000000"/>
                </a:solidFill>
                <a:latin typeface="Calibri"/>
                <a:ea typeface="DejaVu Sans"/>
              </a:rPr>
              <a:t>dans les transports en commun et autres ainsi que </a:t>
            </a:r>
            <a:r>
              <a:rPr b="1" lang="fr-FR" sz="1800" spc="-1" strike="noStrike">
                <a:solidFill>
                  <a:srgbClr val="000000"/>
                </a:solidFill>
                <a:latin typeface="Calibri"/>
                <a:ea typeface="DejaVu Sans"/>
              </a:rPr>
              <a:t>solitude de voir que les personnes autour ne font rien</a:t>
            </a:r>
            <a:r>
              <a:rPr b="0" lang="fr-FR" sz="1800" spc="-1" strike="noStrike">
                <a:solidFill>
                  <a:srgbClr val="000000"/>
                </a:solidFill>
                <a:latin typeface="Calibri"/>
                <a:ea typeface="DejaVu Sans"/>
              </a:rPr>
              <a: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2000" spc="-1" strike="noStrike">
                <a:solidFill>
                  <a:srgbClr val="000000"/>
                </a:solidFill>
                <a:latin typeface="Calibri"/>
                <a:ea typeface="DejaVu Sans"/>
              </a:rPr>
              <a:t>J’ai envie de crier STOP  à la méchanceté gratuite.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1" lang="fr-FR" sz="2000" spc="-1" strike="noStrike">
                <a:solidFill>
                  <a:srgbClr val="000000"/>
                </a:solidFill>
                <a:latin typeface="Calibri"/>
                <a:ea typeface="DejaVu Sans"/>
              </a:rPr>
              <a:t>SANS COMPTER LE DIFFICULTÉ POUR TROUVER UN EMPLOI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1800" spc="-1" strike="noStrike">
                <a:solidFill>
                  <a:srgbClr val="000000"/>
                </a:solidFill>
                <a:latin typeface="Calibri"/>
                <a:ea typeface="DejaVu Sans"/>
              </a:rPr>
              <a: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cccc"/>
            </a:gs>
            <a:gs pos="100000">
              <a:srgbClr val="9999ff"/>
            </a:gs>
          </a:gsLst>
          <a:lin ang="2700000"/>
        </a:gradFill>
      </p:bgPr>
    </p:bg>
    <p:spTree>
      <p:nvGrpSpPr>
        <p:cNvPr id="1" name=""/>
        <p:cNvGrpSpPr/>
        <p:nvPr/>
      </p:nvGrpSpPr>
      <p:grpSpPr>
        <a:xfrm>
          <a:off x="0" y="0"/>
          <a:ext cx="0" cy="0"/>
          <a:chOff x="0" y="0"/>
          <a:chExt cx="0" cy="0"/>
        </a:xfrm>
      </p:grpSpPr>
      <p:sp>
        <p:nvSpPr>
          <p:cNvPr id="83" name="CustomShape 1"/>
          <p:cNvSpPr/>
          <p:nvPr/>
        </p:nvSpPr>
        <p:spPr>
          <a:xfrm>
            <a:off x="0" y="1700640"/>
            <a:ext cx="9143280" cy="3686040"/>
          </a:xfrm>
          <a:prstGeom prst="rect">
            <a:avLst/>
          </a:prstGeom>
          <a:gradFill rotWithShape="0">
            <a:gsLst>
              <a:gs pos="0">
                <a:srgbClr val="e6e6e6"/>
              </a:gs>
              <a:gs pos="100000">
                <a:srgbClr val="7d8496"/>
              </a:gs>
            </a:gsLst>
            <a:lin ang="8400000"/>
          </a:gradFill>
          <a:ln>
            <a:solidFill>
              <a:schemeClr val="bg1"/>
            </a:solid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gn="ctr">
              <a:lnSpc>
                <a:spcPct val="100000"/>
              </a:lnSpc>
            </a:pPr>
            <a:r>
              <a:rPr b="1"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 </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                  </a:t>
            </a:r>
            <a:r>
              <a:rPr b="1" lang="fr-FR" sz="2800" spc="-1" strike="noStrike">
                <a:solidFill>
                  <a:srgbClr val="000000"/>
                </a:solidFill>
                <a:latin typeface="Calibri"/>
                <a:ea typeface="DejaVu Sans"/>
              </a:rPr>
              <a:t>      </a:t>
            </a:r>
            <a:r>
              <a:rPr b="1" lang="fr-FR" sz="2800" spc="-1" strike="noStrike">
                <a:solidFill>
                  <a:srgbClr val="000000"/>
                </a:solidFill>
                <a:latin typeface="Calibri"/>
                <a:ea typeface="DejaVu Sans"/>
              </a:rPr>
              <a:t>MON AVENIR  sentimental?</a:t>
            </a:r>
            <a:endParaRPr b="0" lang="fr-FR" sz="2800" spc="-1" strike="noStrike">
              <a:latin typeface="Arial"/>
            </a:endParaRPr>
          </a:p>
          <a:p>
            <a:pPr>
              <a:lnSpc>
                <a:spcPct val="100000"/>
              </a:lnSpc>
            </a:pPr>
            <a:endParaRPr b="0" lang="fr-FR" sz="2800" spc="-1" strike="noStrike">
              <a:latin typeface="Arial"/>
            </a:endParaRPr>
          </a:p>
          <a:p>
            <a:pPr>
              <a:lnSpc>
                <a:spcPct val="100000"/>
              </a:lnSpc>
            </a:pPr>
            <a:r>
              <a:rPr b="0" lang="fr-FR" sz="1800" spc="-1" strike="noStrike">
                <a:solidFill>
                  <a:srgbClr val="000000"/>
                </a:solidFill>
                <a:latin typeface="Calibri"/>
                <a:ea typeface="DejaVu Sans"/>
              </a:rPr>
              <a:t>Je ne sais pas si un jour j’aurai la chance d’être comme toutes les autres femmes de pouvoir construire une vie de couple avec un homme et de pouvoir avoir des enfants,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mais  j’ai une idée bien précise en tête: </a:t>
            </a:r>
            <a:r>
              <a:rPr b="1" lang="fr-FR" sz="1800" spc="-1" strike="noStrike">
                <a:solidFill>
                  <a:srgbClr val="000000"/>
                </a:solidFill>
                <a:latin typeface="Calibri"/>
                <a:ea typeface="DejaVu Sans"/>
              </a:rPr>
              <a:t>je refuse de mettre au monde un enfant qui portera mon problème génétique, et ça ne regarde que moi.</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Quand bien même le généticien fait ce qu’il peut, pour me rassurer sur certaines méthodes de conception, ma décision est prise.  </a:t>
            </a: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cccc"/>
            </a:gs>
            <a:gs pos="100000">
              <a:srgbClr val="9999ff"/>
            </a:gs>
          </a:gsLst>
          <a:lin ang="2700000"/>
        </a:gradFill>
      </p:bgPr>
    </p:bg>
    <p:spTree>
      <p:nvGrpSpPr>
        <p:cNvPr id="1" name=""/>
        <p:cNvGrpSpPr/>
        <p:nvPr/>
      </p:nvGrpSpPr>
      <p:grpSpPr>
        <a:xfrm>
          <a:off x="0" y="0"/>
          <a:ext cx="0" cy="0"/>
          <a:chOff x="0" y="0"/>
          <a:chExt cx="0" cy="0"/>
        </a:xfrm>
      </p:grpSpPr>
      <p:sp>
        <p:nvSpPr>
          <p:cNvPr id="84" name="CustomShape 1"/>
          <p:cNvSpPr/>
          <p:nvPr/>
        </p:nvSpPr>
        <p:spPr>
          <a:xfrm>
            <a:off x="0" y="548640"/>
            <a:ext cx="9143280" cy="6033240"/>
          </a:xfrm>
          <a:prstGeom prst="rect">
            <a:avLst/>
          </a:prstGeom>
          <a:gradFill rotWithShape="0">
            <a:gsLst>
              <a:gs pos="0">
                <a:srgbClr val="e6e6e6"/>
              </a:gs>
              <a:gs pos="100000">
                <a:srgbClr val="7d8496"/>
              </a:gs>
            </a:gsLst>
            <a:lin ang="2700000"/>
          </a:gradFill>
          <a:ln>
            <a:no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Je suis encore jeune, bien que la trentaine , la réalité est que je n’ai eu aucune relation de couple avec un homme.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La raison principale est due à ce qui restera marqué à vie sur mon visage: </a:t>
            </a:r>
            <a:r>
              <a:rPr b="1" lang="fr-FR" sz="1800" spc="-1" strike="noStrike">
                <a:solidFill>
                  <a:srgbClr val="000000"/>
                </a:solidFill>
                <a:latin typeface="Calibri"/>
                <a:ea typeface="DejaVu Sans"/>
              </a:rPr>
              <a:t>je ne fais pas partie des normes formatées, des stéréotypes. </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Puis, il n’y a pas que cela, d’autres blessures subis etc….</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Mais avant d’être une gueule, je suis avant tout une femme</a:t>
            </a:r>
            <a:r>
              <a:rPr b="0" lang="fr-FR" sz="1800" spc="-1" strike="noStrike">
                <a:solidFill>
                  <a:srgbClr val="000000"/>
                </a:solidFill>
                <a:latin typeface="Calibri"/>
                <a:ea typeface="DejaVu Sans"/>
              </a:rPr>
              <a:t>!</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alors oui, comme toutes les autres femmes, je vais à la rencontre de ces hommes pour faire connaissance, amicale ou futur amour, mais à chaque fois c’est pareil, ils ne voient que mon problème facial et ne prennent même pas une minute pour apprendre à me connaitre et j’entends toujours les mêmes excuses,  la peur de l’inconnu en voyant ma tête;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2000" spc="-1" strike="noStrike">
                <a:solidFill>
                  <a:srgbClr val="000000"/>
                </a:solidFill>
                <a:latin typeface="Calibri"/>
                <a:ea typeface="DejaVu Sans"/>
              </a:rPr>
              <a:t>Et j’ai envie de leur dire « et vous,  vous n’avez pas  peur de votre connerie? </a:t>
            </a:r>
            <a:r>
              <a:rPr b="1" lang="fr-FR" sz="2400" spc="-1" strike="noStrike">
                <a:solidFill>
                  <a:srgbClr val="000000"/>
                </a:solidFill>
                <a:latin typeface="Calibri"/>
                <a:ea typeface="DejaVu Sans"/>
              </a:rPr>
              <a:t>». </a:t>
            </a:r>
            <a:endParaRPr b="0" lang="fr-FR" sz="2400" spc="-1" strike="noStrike">
              <a:latin typeface="Arial"/>
            </a:endParaRPr>
          </a:p>
          <a:p>
            <a:pPr>
              <a:lnSpc>
                <a:spcPct val="100000"/>
              </a:lnSpc>
            </a:pPr>
            <a:endParaRPr b="0" lang="fr-FR" sz="2400" spc="-1" strike="noStrike">
              <a:latin typeface="Arial"/>
            </a:endParaRPr>
          </a:p>
          <a:p>
            <a:pPr>
              <a:lnSpc>
                <a:spcPct val="100000"/>
              </a:lnSpc>
            </a:pPr>
            <a:r>
              <a:rPr b="0" lang="fr-FR" sz="1800" spc="-1" strike="noStrike">
                <a:solidFill>
                  <a:srgbClr val="000000"/>
                </a:solidFill>
                <a:latin typeface="Calibri"/>
                <a:ea typeface="DejaVu Sans"/>
              </a:rPr>
              <a:t>Alors oui….</a:t>
            </a:r>
            <a:endParaRPr b="0" lang="fr-FR" sz="1800" spc="-1" strike="noStrike">
              <a:latin typeface="Arial"/>
            </a:endParaRPr>
          </a:p>
          <a:p>
            <a:pPr>
              <a:lnSpc>
                <a:spcPct val="100000"/>
              </a:lnSpc>
            </a:pPr>
            <a:endParaRPr b="0" lang="fr-FR" sz="1800" spc="-1" strike="noStrike">
              <a:latin typeface="Arial"/>
            </a:endParaRPr>
          </a:p>
          <a:p>
            <a:pPr algn="ctr">
              <a:lnSpc>
                <a:spcPct val="100000"/>
              </a:lnSpc>
            </a:pPr>
            <a:r>
              <a:rPr b="1" lang="fr-FR" sz="2400" spc="-1" strike="noStrike">
                <a:solidFill>
                  <a:srgbClr val="000000"/>
                </a:solidFill>
                <a:latin typeface="Calibri"/>
                <a:ea typeface="DejaVu Sans"/>
              </a:rPr>
              <a:t>Désirs d’aimer, d’être aimée</a:t>
            </a:r>
            <a:endParaRPr b="0" lang="fr-FR" sz="2400" spc="-1" strike="noStrike">
              <a:latin typeface="Arial"/>
            </a:endParaRPr>
          </a:p>
          <a:p>
            <a:pPr algn="ctr">
              <a:lnSpc>
                <a:spcPct val="100000"/>
              </a:lnSpc>
            </a:pPr>
            <a:r>
              <a:rPr b="1" lang="fr-FR" sz="2400" spc="-1" strike="noStrike">
                <a:solidFill>
                  <a:srgbClr val="000000"/>
                </a:solidFill>
                <a:latin typeface="Calibri"/>
                <a:ea typeface="DejaVu Sans"/>
              </a:rPr>
              <a:t>Douleurs face à ce que j’entends,</a:t>
            </a:r>
            <a:endParaRPr b="0" lang="fr-FR" sz="2400" spc="-1" strike="noStrike">
              <a:latin typeface="Arial"/>
            </a:endParaRPr>
          </a:p>
          <a:p>
            <a:pPr algn="ctr">
              <a:lnSpc>
                <a:spcPct val="100000"/>
              </a:lnSpc>
            </a:pPr>
            <a:r>
              <a:rPr b="1" lang="fr-FR" sz="2400" spc="-1" strike="noStrike">
                <a:solidFill>
                  <a:srgbClr val="000000"/>
                </a:solidFill>
                <a:latin typeface="Calibri"/>
                <a:ea typeface="DejaVu Sans"/>
              </a:rPr>
              <a:t>Douleurs face à ce que je ressens</a:t>
            </a:r>
            <a:r>
              <a:rPr b="0" lang="fr-FR" sz="1800" spc="-1" strike="noStrike">
                <a:solidFill>
                  <a:srgbClr val="000000"/>
                </a:solidFill>
                <a:latin typeface="Calibri"/>
                <a:ea typeface="DejaVu Sans"/>
              </a:rPr>
              <a:t>….</a:t>
            </a:r>
            <a:endParaRPr b="0" lang="fr-FR" sz="1800" spc="-1" strike="noStrike">
              <a:latin typeface="Arial"/>
            </a:endParaRPr>
          </a:p>
          <a:p>
            <a:pPr algn="ct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Image 1" descr="crane christine 1.png"/>
          <p:cNvPicPr/>
          <p:nvPr/>
        </p:nvPicPr>
        <p:blipFill>
          <a:blip r:embed="rId1"/>
          <a:stretch/>
        </p:blipFill>
        <p:spPr>
          <a:xfrm>
            <a:off x="0" y="0"/>
            <a:ext cx="9135360" cy="6857280"/>
          </a:xfrm>
          <a:prstGeom prst="rect">
            <a:avLst/>
          </a:prstGeom>
          <a:ln cap="sq" w="38160">
            <a:solidFill>
              <a:srgbClr val="000000"/>
            </a:solidFill>
            <a:miter/>
          </a:ln>
          <a:effectLst>
            <a:outerShdw algn="tl" blurRad="50800" dir="2700000" dist="37674" rotWithShape="0">
              <a:srgbClr val="000000">
                <a:alpha val="43000"/>
              </a:srgbClr>
            </a:outerShdw>
          </a:effectLst>
        </p:spPr>
      </p:pic>
      <p:sp>
        <p:nvSpPr>
          <p:cNvPr id="47" name="CustomShape 1"/>
          <p:cNvSpPr/>
          <p:nvPr/>
        </p:nvSpPr>
        <p:spPr>
          <a:xfrm>
            <a:off x="251640" y="1845000"/>
            <a:ext cx="2087640" cy="2771280"/>
          </a:xfrm>
          <a:prstGeom prst="rect">
            <a:avLst/>
          </a:prstGeom>
          <a:gradFill rotWithShape="0">
            <a:gsLst>
              <a:gs pos="0">
                <a:srgbClr val="e6e6e6"/>
              </a:gs>
              <a:gs pos="100000">
                <a:srgbClr val="7d8496"/>
              </a:gs>
            </a:gsLst>
            <a:lin ang="2700000"/>
          </a:gradFill>
          <a:ln>
            <a:noFill/>
          </a:ln>
        </p:spPr>
        <p:style>
          <a:lnRef idx="0"/>
          <a:fillRef idx="0"/>
          <a:effectRef idx="0"/>
          <a:fontRef idx="minor"/>
        </p:style>
        <p:txBody>
          <a:bodyPr lIns="90000" rIns="90000" tIns="45000" bIns="45000">
            <a:spAutoFit/>
          </a:bodyPr>
          <a:p>
            <a:pPr algn="ctr">
              <a:lnSpc>
                <a:spcPct val="100000"/>
              </a:lnSpc>
            </a:pPr>
            <a:r>
              <a:rPr b="0" lang="fr-FR" sz="4400" spc="-1" strike="noStrike">
                <a:solidFill>
                  <a:srgbClr val="000000"/>
                </a:solidFill>
                <a:latin typeface="Calibri"/>
                <a:ea typeface="DejaVu Sans"/>
              </a:rPr>
              <a:t>Qu’est-ce-</a:t>
            </a:r>
            <a:endParaRPr b="0" lang="fr-FR" sz="4400" spc="-1" strike="noStrike">
              <a:latin typeface="Arial"/>
            </a:endParaRPr>
          </a:p>
          <a:p>
            <a:pPr algn="ctr">
              <a:lnSpc>
                <a:spcPct val="100000"/>
              </a:lnSpc>
            </a:pPr>
            <a:r>
              <a:rPr b="0" lang="fr-FR" sz="4400" spc="-1" strike="noStrike">
                <a:solidFill>
                  <a:srgbClr val="000000"/>
                </a:solidFill>
                <a:latin typeface="Calibri"/>
                <a:ea typeface="DejaVu Sans"/>
              </a:rPr>
              <a:t>que</a:t>
            </a:r>
            <a:endParaRPr b="0" lang="fr-FR" sz="4400" spc="-1" strike="noStrike">
              <a:latin typeface="Arial"/>
            </a:endParaRPr>
          </a:p>
          <a:p>
            <a:pPr algn="ctr">
              <a:lnSpc>
                <a:spcPct val="100000"/>
              </a:lnSpc>
            </a:pPr>
            <a:r>
              <a:rPr b="0" lang="fr-FR" sz="4400" spc="-1" strike="noStrike">
                <a:solidFill>
                  <a:srgbClr val="000000"/>
                </a:solidFill>
                <a:latin typeface="Calibri"/>
                <a:ea typeface="DejaVu Sans"/>
              </a:rPr>
              <a:t>Pfeiffer</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Picture 2" descr=""/>
          <p:cNvPicPr/>
          <p:nvPr/>
        </p:nvPicPr>
        <p:blipFill>
          <a:blip r:embed="rId1"/>
          <a:stretch/>
        </p:blipFill>
        <p:spPr>
          <a:xfrm>
            <a:off x="720" y="3861720"/>
            <a:ext cx="9143280" cy="2996280"/>
          </a:xfrm>
          <a:prstGeom prst="rect">
            <a:avLst/>
          </a:prstGeom>
          <a:ln w="9360">
            <a:noFill/>
          </a:ln>
        </p:spPr>
      </p:pic>
      <p:sp>
        <p:nvSpPr>
          <p:cNvPr id="49" name="CustomShape 1"/>
          <p:cNvSpPr/>
          <p:nvPr/>
        </p:nvSpPr>
        <p:spPr>
          <a:xfrm>
            <a:off x="720" y="72000"/>
            <a:ext cx="9143280" cy="3717720"/>
          </a:xfrm>
          <a:prstGeom prst="rect">
            <a:avLst/>
          </a:prstGeom>
          <a:gradFill rotWithShape="0">
            <a:gsLst>
              <a:gs pos="0">
                <a:srgbClr val="e6e6e6"/>
              </a:gs>
              <a:gs pos="100000">
                <a:srgbClr val="7d8496"/>
              </a:gs>
            </a:gsLst>
            <a:lin ang="5400000"/>
          </a:gradFill>
          <a:ln>
            <a:noFill/>
          </a:ln>
        </p:spPr>
        <p:style>
          <a:lnRef idx="0"/>
          <a:fillRef idx="0"/>
          <a:effectRef idx="0"/>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r>
              <a:rPr b="1" lang="fr-FR" sz="2000" spc="-1" strike="noStrike">
                <a:solidFill>
                  <a:srgbClr val="ff0000"/>
                </a:solidFill>
                <a:latin typeface="Calibri"/>
                <a:ea typeface="DejaVu Sans"/>
              </a:rPr>
              <a:t>Mes interventions chirurgicales</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1800" spc="-1" strike="noStrike">
                <a:solidFill>
                  <a:srgbClr val="000000"/>
                </a:solidFill>
                <a:latin typeface="Calibri"/>
                <a:ea typeface="DejaVu Sans"/>
              </a:rPr>
              <a:t>1988: </a:t>
            </a:r>
            <a:r>
              <a:rPr b="1" lang="fr-FR" sz="1800" spc="-1" strike="noStrike">
                <a:solidFill>
                  <a:srgbClr val="000000"/>
                </a:solidFill>
                <a:latin typeface="Calibri"/>
                <a:ea typeface="DejaVu Sans"/>
              </a:rPr>
              <a:t>2 Mois après ma naissance, J’ai subi ma 1</a:t>
            </a:r>
            <a:r>
              <a:rPr b="1" lang="fr-FR" sz="1800" spc="-1" strike="noStrike" baseline="30000">
                <a:solidFill>
                  <a:srgbClr val="000000"/>
                </a:solidFill>
                <a:latin typeface="Calibri"/>
                <a:ea typeface="DejaVu Sans"/>
              </a:rPr>
              <a:t>ère</a:t>
            </a:r>
            <a:r>
              <a:rPr b="1" lang="fr-FR" sz="1800" spc="-1" strike="noStrike">
                <a:solidFill>
                  <a:srgbClr val="000000"/>
                </a:solidFill>
                <a:latin typeface="Calibri"/>
                <a:ea typeface="DejaVu Sans"/>
              </a:rPr>
              <a:t> intervention chirurgicale </a:t>
            </a:r>
            <a:r>
              <a:rPr b="0" lang="fr-FR" sz="1800" spc="-1" strike="noStrike">
                <a:solidFill>
                  <a:srgbClr val="000000"/>
                </a:solidFill>
                <a:latin typeface="Calibri"/>
                <a:ea typeface="DejaVu Sans"/>
              </a:rPr>
              <a:t>(avancement frontal).</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Puis, dès 3 ans et jusqu’à mes 22 ans, de longues et nombreuses interventions ont suivi:</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-interventions chirurgicales reconstructrice et réparatrice.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-interventions chirurgicales de remodelages.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-Pour finir de la chirurgie esthétique.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Je ne compte plus le nombre </a:t>
            </a:r>
            <a:r>
              <a:rPr b="1" lang="fr-FR" sz="1800" spc="-1" strike="noStrike">
                <a:solidFill>
                  <a:srgbClr val="7030a0"/>
                </a:solidFill>
                <a:latin typeface="Calibri"/>
                <a:ea typeface="DejaVu Sans"/>
              </a:rPr>
              <a:t>de C.D.I </a:t>
            </a:r>
            <a:r>
              <a:rPr b="0" lang="fr-FR" sz="1800" spc="-1" strike="noStrike">
                <a:solidFill>
                  <a:srgbClr val="000000"/>
                </a:solidFill>
                <a:latin typeface="Calibri"/>
                <a:ea typeface="DejaVu Sans"/>
              </a:rPr>
              <a:t>(Contrat à durée indéterminée) où j’ai passé mon temps dans les blocs opératoires…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50" name="Picture 3" descr="P1010004"/>
          <p:cNvPicPr/>
          <p:nvPr/>
        </p:nvPicPr>
        <p:blipFill>
          <a:blip r:embed="rId1"/>
          <a:stretch/>
        </p:blipFill>
        <p:spPr>
          <a:xfrm>
            <a:off x="2267640" y="332640"/>
            <a:ext cx="2321280" cy="3095280"/>
          </a:xfrm>
          <a:prstGeom prst="rect">
            <a:avLst/>
          </a:prstGeom>
          <a:ln w="9360">
            <a:noFill/>
          </a:ln>
        </p:spPr>
      </p:pic>
      <p:pic>
        <p:nvPicPr>
          <p:cNvPr id="51" name="Picture 3" descr="P1010006"/>
          <p:cNvPicPr/>
          <p:nvPr/>
        </p:nvPicPr>
        <p:blipFill>
          <a:blip r:embed="rId2"/>
          <a:stretch/>
        </p:blipFill>
        <p:spPr>
          <a:xfrm>
            <a:off x="0" y="332640"/>
            <a:ext cx="2321280" cy="3095280"/>
          </a:xfrm>
          <a:prstGeom prst="rect">
            <a:avLst/>
          </a:prstGeom>
          <a:ln w="9360">
            <a:noFill/>
          </a:ln>
        </p:spPr>
      </p:pic>
      <p:pic>
        <p:nvPicPr>
          <p:cNvPr id="52" name="Picture 3" descr="DSC07847"/>
          <p:cNvPicPr/>
          <p:nvPr/>
        </p:nvPicPr>
        <p:blipFill>
          <a:blip r:embed="rId3"/>
          <a:stretch/>
        </p:blipFill>
        <p:spPr>
          <a:xfrm>
            <a:off x="6822000" y="332640"/>
            <a:ext cx="2321280" cy="3095280"/>
          </a:xfrm>
          <a:prstGeom prst="rect">
            <a:avLst/>
          </a:prstGeom>
          <a:ln w="9360">
            <a:noFill/>
          </a:ln>
        </p:spPr>
      </p:pic>
      <p:pic>
        <p:nvPicPr>
          <p:cNvPr id="53" name="Picture 3" descr="DSC07849"/>
          <p:cNvPicPr/>
          <p:nvPr/>
        </p:nvPicPr>
        <p:blipFill>
          <a:blip r:embed="rId4"/>
          <a:stretch/>
        </p:blipFill>
        <p:spPr>
          <a:xfrm>
            <a:off x="4572000" y="332640"/>
            <a:ext cx="2321280" cy="3095280"/>
          </a:xfrm>
          <a:prstGeom prst="rect">
            <a:avLst/>
          </a:prstGeom>
          <a:ln w="9360">
            <a:noFill/>
          </a:ln>
        </p:spPr>
      </p:pic>
      <p:pic>
        <p:nvPicPr>
          <p:cNvPr id="54" name="Picture 3" descr="H:\Diaporama ma vie avec crouzon\Image2.png"/>
          <p:cNvPicPr/>
          <p:nvPr/>
        </p:nvPicPr>
        <p:blipFill>
          <a:blip r:embed="rId5"/>
          <a:srcRect l="0" t="0" r="8432" b="4639"/>
          <a:stretch/>
        </p:blipFill>
        <p:spPr>
          <a:xfrm>
            <a:off x="2195640" y="3429000"/>
            <a:ext cx="2375640" cy="2951640"/>
          </a:xfrm>
          <a:prstGeom prst="rect">
            <a:avLst/>
          </a:prstGeom>
          <a:ln>
            <a:noFill/>
          </a:ln>
        </p:spPr>
      </p:pic>
      <p:pic>
        <p:nvPicPr>
          <p:cNvPr id="55" name="Picture 5" descr=""/>
          <p:cNvPicPr/>
          <p:nvPr/>
        </p:nvPicPr>
        <p:blipFill>
          <a:blip r:embed="rId6"/>
          <a:stretch/>
        </p:blipFill>
        <p:spPr>
          <a:xfrm>
            <a:off x="0" y="3429000"/>
            <a:ext cx="2218680" cy="2961720"/>
          </a:xfrm>
          <a:prstGeom prst="rect">
            <a:avLst/>
          </a:prstGeom>
          <a:ln w="9360">
            <a:noFill/>
          </a:ln>
        </p:spPr>
      </p:pic>
      <p:pic>
        <p:nvPicPr>
          <p:cNvPr id="56" name="Picture 6" descr=""/>
          <p:cNvPicPr/>
          <p:nvPr/>
        </p:nvPicPr>
        <p:blipFill>
          <a:blip r:embed="rId7"/>
          <a:srcRect l="0" t="0" r="0" b="4642"/>
          <a:stretch/>
        </p:blipFill>
        <p:spPr>
          <a:xfrm>
            <a:off x="4572000" y="3429000"/>
            <a:ext cx="2318760" cy="2951640"/>
          </a:xfrm>
          <a:prstGeom prst="rect">
            <a:avLst/>
          </a:prstGeom>
          <a:ln w="9360">
            <a:noFill/>
          </a:ln>
        </p:spPr>
      </p:pic>
      <p:pic>
        <p:nvPicPr>
          <p:cNvPr id="57" name="Picture 7" descr=""/>
          <p:cNvPicPr/>
          <p:nvPr/>
        </p:nvPicPr>
        <p:blipFill>
          <a:blip r:embed="rId8"/>
          <a:srcRect l="0" t="0" r="3091" b="4644"/>
          <a:stretch/>
        </p:blipFill>
        <p:spPr>
          <a:xfrm>
            <a:off x="6896160" y="3429000"/>
            <a:ext cx="2247120" cy="2951640"/>
          </a:xfrm>
          <a:prstGeom prst="rect">
            <a:avLst/>
          </a:prstGeom>
          <a:ln w="936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04040"/>
        </a:solidFill>
      </p:bgPr>
    </p:bg>
    <p:spTree>
      <p:nvGrpSpPr>
        <p:cNvPr id="1" name=""/>
        <p:cNvGrpSpPr/>
        <p:nvPr/>
      </p:nvGrpSpPr>
      <p:grpSpPr>
        <a:xfrm>
          <a:off x="0" y="0"/>
          <a:ext cx="0" cy="0"/>
          <a:chOff x="0" y="0"/>
          <a:chExt cx="0" cy="0"/>
        </a:xfrm>
      </p:grpSpPr>
      <p:sp>
        <p:nvSpPr>
          <p:cNvPr id="58" name="CustomShape 1"/>
          <p:cNvSpPr/>
          <p:nvPr/>
        </p:nvSpPr>
        <p:spPr>
          <a:xfrm>
            <a:off x="0" y="2133000"/>
            <a:ext cx="9143280" cy="2497680"/>
          </a:xfrm>
          <a:prstGeom prst="rect">
            <a:avLst/>
          </a:prstGeom>
          <a:solidFill>
            <a:srgbClr val="00b0f0"/>
          </a:solidFill>
          <a:ln>
            <a:noFill/>
          </a:ln>
          <a:effectLst>
            <a:glow rad="63500">
              <a:schemeClr val="accent2">
                <a:satMod val="175000"/>
                <a:alpha val="40000"/>
              </a:schemeClr>
            </a:glow>
            <a:innerShdw blurRad="63500" dir="2700000" dist="50800">
              <a:srgbClr val="000000">
                <a:alpha val="50000"/>
              </a:srgbClr>
            </a:innerShdw>
            <a:softEdge rad="63500"/>
          </a:effectLst>
          <a:scene3d>
            <a:camera prst="orthographicFront"/>
            <a:lightRig dir="t" rig="threePt"/>
          </a:scene3d>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0" lang="fr-FR" sz="2800" spc="-1" strike="noStrike">
                <a:solidFill>
                  <a:srgbClr val="000000"/>
                </a:solidFill>
                <a:latin typeface="Calibri"/>
                <a:ea typeface="DejaVu Sans"/>
              </a:rPr>
              <a:t>Pendant que d’autres cultivent  leur  look d’une norme stéréotypée…..</a:t>
            </a:r>
            <a:endParaRPr b="0" lang="fr-FR" sz="2800" spc="-1" strike="noStrike">
              <a:latin typeface="Arial"/>
            </a:endParaRPr>
          </a:p>
          <a:p>
            <a:pPr>
              <a:lnSpc>
                <a:spcPct val="100000"/>
              </a:lnSpc>
            </a:pPr>
            <a:endParaRPr b="0" lang="fr-FR" sz="2800" spc="-1" strike="noStrike">
              <a:latin typeface="Arial"/>
            </a:endParaRPr>
          </a:p>
          <a:p>
            <a:pPr algn="ctr">
              <a:lnSpc>
                <a:spcPct val="100000"/>
              </a:lnSpc>
            </a:pPr>
            <a:r>
              <a:rPr b="0" lang="fr-FR" sz="2800" spc="-1" strike="noStrike">
                <a:solidFill>
                  <a:srgbClr val="000000"/>
                </a:solidFill>
                <a:latin typeface="Calibri"/>
                <a:ea typeface="DejaVu Sans"/>
              </a:rPr>
              <a:t>Le mien devait se reconstruire…..</a:t>
            </a:r>
            <a:endParaRPr b="0" lang="fr-FR" sz="2800" spc="-1" strike="noStrike">
              <a:latin typeface="Arial"/>
            </a:endParaRPr>
          </a:p>
          <a:p>
            <a:pPr algn="ctr">
              <a:lnSpc>
                <a:spcPct val="100000"/>
              </a:lnSpc>
            </a:pP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efd1"/>
            </a:gs>
            <a:gs pos="100000">
              <a:srgbClr val="f0ebd5"/>
            </a:gs>
          </a:gsLst>
          <a:lin ang="2700000"/>
        </a:gradFill>
      </p:bgPr>
    </p:bg>
    <p:spTree>
      <p:nvGrpSpPr>
        <p:cNvPr id="1" name=""/>
        <p:cNvGrpSpPr/>
        <p:nvPr/>
      </p:nvGrpSpPr>
      <p:grpSpPr>
        <a:xfrm>
          <a:off x="0" y="0"/>
          <a:ext cx="0" cy="0"/>
          <a:chOff x="0" y="0"/>
          <a:chExt cx="0" cy="0"/>
        </a:xfrm>
      </p:grpSpPr>
      <p:sp>
        <p:nvSpPr>
          <p:cNvPr id="59" name="CustomShape 1"/>
          <p:cNvSpPr/>
          <p:nvPr/>
        </p:nvSpPr>
        <p:spPr>
          <a:xfrm>
            <a:off x="1403640" y="476640"/>
            <a:ext cx="6696000" cy="1309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000000"/>
                </a:solidFill>
                <a:latin typeface="Calibri"/>
                <a:ea typeface="DejaVu Sans"/>
              </a:rPr>
              <a:t>Que pensez vous de ma petite bouille de maintenant?</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000000"/>
                </a:solidFill>
                <a:latin typeface="Calibri"/>
                <a:ea typeface="DejaVu Sans"/>
              </a:rPr>
              <a:t>Je suis stéréotypée, non ?</a:t>
            </a:r>
            <a:endParaRPr b="0" lang="fr-FR" sz="2000" spc="-1" strike="noStrike">
              <a:latin typeface="Arial"/>
            </a:endParaRPr>
          </a:p>
          <a:p>
            <a:pPr>
              <a:lnSpc>
                <a:spcPct val="100000"/>
              </a:lnSpc>
            </a:pPr>
            <a:endParaRPr b="0" lang="fr-FR" sz="2000" spc="-1" strike="noStrike">
              <a:latin typeface="Arial"/>
            </a:endParaRPr>
          </a:p>
        </p:txBody>
      </p:sp>
      <p:pic>
        <p:nvPicPr>
          <p:cNvPr id="60" name="Picture 3" descr=""/>
          <p:cNvPicPr/>
          <p:nvPr/>
        </p:nvPicPr>
        <p:blipFill>
          <a:blip r:embed="rId1"/>
          <a:srcRect l="0" t="11114" r="0" b="0"/>
          <a:stretch/>
        </p:blipFill>
        <p:spPr>
          <a:xfrm>
            <a:off x="4284000" y="2421000"/>
            <a:ext cx="3341880" cy="3959280"/>
          </a:xfrm>
          <a:prstGeom prst="rect">
            <a:avLst/>
          </a:prstGeom>
          <a:ln w="9360">
            <a:noFill/>
          </a:ln>
        </p:spPr>
      </p:pic>
      <p:pic>
        <p:nvPicPr>
          <p:cNvPr id="61" name="Picture 2" descr=""/>
          <p:cNvPicPr/>
          <p:nvPr/>
        </p:nvPicPr>
        <p:blipFill>
          <a:blip r:embed="rId2"/>
          <a:stretch/>
        </p:blipFill>
        <p:spPr>
          <a:xfrm>
            <a:off x="1331640" y="2421000"/>
            <a:ext cx="2971800" cy="3959280"/>
          </a:xfrm>
          <a:prstGeom prst="rect">
            <a:avLst/>
          </a:prstGeom>
          <a:ln w="936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efd1"/>
            </a:gs>
            <a:gs pos="100000">
              <a:srgbClr val="f0ebd5"/>
            </a:gs>
          </a:gsLst>
          <a:lin ang="5400000"/>
        </a:gradFill>
      </p:bgPr>
    </p:bg>
    <p:spTree>
      <p:nvGrpSpPr>
        <p:cNvPr id="1" name=""/>
        <p:cNvGrpSpPr/>
        <p:nvPr/>
      </p:nvGrpSpPr>
      <p:grpSpPr>
        <a:xfrm>
          <a:off x="0" y="0"/>
          <a:ext cx="0" cy="0"/>
          <a:chOff x="0" y="0"/>
          <a:chExt cx="0" cy="0"/>
        </a:xfrm>
      </p:grpSpPr>
      <p:pic>
        <p:nvPicPr>
          <p:cNvPr id="62" name="Image 2" descr="mes grands parents avec ma mère.jpg"/>
          <p:cNvPicPr/>
          <p:nvPr/>
        </p:nvPicPr>
        <p:blipFill>
          <a:blip r:embed="rId1"/>
          <a:srcRect l="24712" t="7233" r="3005" b="4303"/>
          <a:stretch/>
        </p:blipFill>
        <p:spPr>
          <a:xfrm>
            <a:off x="5076000" y="260640"/>
            <a:ext cx="3871440" cy="3239280"/>
          </a:xfrm>
          <a:prstGeom prst="rect">
            <a:avLst/>
          </a:prstGeom>
          <a:ln>
            <a:noFill/>
          </a:ln>
        </p:spPr>
      </p:pic>
      <p:sp>
        <p:nvSpPr>
          <p:cNvPr id="63" name="CustomShape 1"/>
          <p:cNvSpPr/>
          <p:nvPr/>
        </p:nvSpPr>
        <p:spPr>
          <a:xfrm>
            <a:off x="251640" y="332640"/>
            <a:ext cx="3959640" cy="2833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Mes grands-parents ont eu 7 enfants.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Ma grand-mère maternelle porteuse du syndrome de Pfeiffer, </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a transmis à 4 de ses 7 enfants sa maladie.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Ma maman, ainée de la fratrie , est la 1</a:t>
            </a:r>
            <a:r>
              <a:rPr b="0" lang="fr-FR" sz="1800" spc="-1" strike="noStrike" baseline="30000">
                <a:solidFill>
                  <a:srgbClr val="000000"/>
                </a:solidFill>
                <a:latin typeface="Calibri"/>
                <a:ea typeface="DejaVu Sans"/>
              </a:rPr>
              <a:t>ère</a:t>
            </a:r>
            <a:r>
              <a:rPr b="0" lang="fr-FR" sz="1800" spc="-1" strike="noStrike">
                <a:solidFill>
                  <a:srgbClr val="000000"/>
                </a:solidFill>
                <a:latin typeface="Calibri"/>
                <a:ea typeface="DejaVu Sans"/>
              </a:rPr>
              <a:t> à naître avec Pfeiffer. Ma grand-mère et ma maman ont été opérées à l’Hôpital Foch par Dr Tessier etc….</a:t>
            </a:r>
            <a:endParaRPr b="0" lang="fr-FR" sz="1800" spc="-1" strike="noStrike">
              <a:latin typeface="Arial"/>
            </a:endParaRPr>
          </a:p>
        </p:txBody>
      </p:sp>
      <p:pic>
        <p:nvPicPr>
          <p:cNvPr id="64" name="Picture 3" descr="H:\Diaporama ma vie avec crouzon\photo de familleavec crouzon\photo 2 001.jpg"/>
          <p:cNvPicPr/>
          <p:nvPr/>
        </p:nvPicPr>
        <p:blipFill>
          <a:blip r:embed="rId2"/>
          <a:stretch/>
        </p:blipFill>
        <p:spPr>
          <a:xfrm>
            <a:off x="179640" y="3429000"/>
            <a:ext cx="4481280" cy="3239280"/>
          </a:xfrm>
          <a:prstGeom prst="rect">
            <a:avLst/>
          </a:prstGeom>
          <a:ln>
            <a:noFill/>
          </a:ln>
        </p:spPr>
      </p:pic>
      <p:sp>
        <p:nvSpPr>
          <p:cNvPr id="65" name="CustomShape 2"/>
          <p:cNvSpPr/>
          <p:nvPr/>
        </p:nvSpPr>
        <p:spPr>
          <a:xfrm>
            <a:off x="5073120" y="4077000"/>
            <a:ext cx="3815640" cy="2284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Même si ce n’est pas la même génération, </a:t>
            </a:r>
            <a:r>
              <a:rPr b="1" lang="fr-FR" sz="1800" spc="-1" strike="noStrike">
                <a:solidFill>
                  <a:srgbClr val="000000"/>
                </a:solidFill>
                <a:latin typeface="Calibri"/>
                <a:ea typeface="DejaVu Sans"/>
              </a:rPr>
              <a:t>aborder le sujet Pfeiffer est tabou.</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Un environnement familial pesant</a:t>
            </a:r>
            <a:r>
              <a:rPr b="0"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rares dialogues, les enfants porteurs de visages « hors normes » étaient généralement </a:t>
            </a:r>
            <a:r>
              <a:rPr b="1" lang="fr-FR" sz="1800" spc="-1" strike="noStrike" u="sng">
                <a:solidFill>
                  <a:srgbClr val="000000"/>
                </a:solidFill>
                <a:uFillTx/>
                <a:latin typeface="Calibri"/>
                <a:ea typeface="DejaVu Sans"/>
              </a:rPr>
              <a:t>cachés du regard des autres….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efd1"/>
            </a:gs>
            <a:gs pos="100000">
              <a:srgbClr val="f0ebd5"/>
            </a:gs>
          </a:gsLst>
          <a:lin ang="5400000"/>
        </a:gradFill>
      </p:bgPr>
    </p:bg>
    <p:spTree>
      <p:nvGrpSpPr>
        <p:cNvPr id="1" name=""/>
        <p:cNvGrpSpPr/>
        <p:nvPr/>
      </p:nvGrpSpPr>
      <p:grpSpPr>
        <a:xfrm>
          <a:off x="0" y="0"/>
          <a:ext cx="0" cy="0"/>
          <a:chOff x="0" y="0"/>
          <a:chExt cx="0" cy="0"/>
        </a:xfrm>
      </p:grpSpPr>
      <p:pic>
        <p:nvPicPr>
          <p:cNvPr id="66" name="Image 1" descr="img013.jpg"/>
          <p:cNvPicPr/>
          <p:nvPr/>
        </p:nvPicPr>
        <p:blipFill>
          <a:blip r:embed="rId1"/>
          <a:srcRect l="4235" t="24104" r="8969" b="5182"/>
          <a:stretch/>
        </p:blipFill>
        <p:spPr>
          <a:xfrm>
            <a:off x="5148000" y="2205000"/>
            <a:ext cx="3689280" cy="3959280"/>
          </a:xfrm>
          <a:prstGeom prst="rect">
            <a:avLst/>
          </a:prstGeom>
          <a:ln>
            <a:noFill/>
          </a:ln>
        </p:spPr>
      </p:pic>
      <p:sp>
        <p:nvSpPr>
          <p:cNvPr id="67" name="CustomShape 1"/>
          <p:cNvSpPr/>
          <p:nvPr/>
        </p:nvSpPr>
        <p:spPr>
          <a:xfrm>
            <a:off x="323640" y="908640"/>
            <a:ext cx="4463640" cy="5027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Quand mes parents se sont rencontrés, ma mère a fait part à mon père de son problème génétique et du risque que ses futurs enfants soient eux aussi touchés par la maladie de Pfeiffer.</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La réponse de mon père: «  aucune importance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Chose dite , chose faite, la vie a fait que……</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Moi je suis née en novembre 87, l’enfant du milieu , la seule fille, la seule avec Pfeiffer.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efd1"/>
            </a:gs>
            <a:gs pos="100000">
              <a:srgbClr val="f0ebd5"/>
            </a:gs>
          </a:gsLst>
          <a:lin ang="5400000"/>
        </a:gradFill>
      </p:bgPr>
    </p:bg>
    <p:spTree>
      <p:nvGrpSpPr>
        <p:cNvPr id="1" name=""/>
        <p:cNvGrpSpPr/>
        <p:nvPr/>
      </p:nvGrpSpPr>
      <p:grpSpPr>
        <a:xfrm>
          <a:off x="0" y="0"/>
          <a:ext cx="0" cy="0"/>
          <a:chOff x="0" y="0"/>
          <a:chExt cx="0" cy="0"/>
        </a:xfrm>
      </p:grpSpPr>
      <p:pic>
        <p:nvPicPr>
          <p:cNvPr id="68" name="Picture 2" descr=""/>
          <p:cNvPicPr/>
          <p:nvPr/>
        </p:nvPicPr>
        <p:blipFill>
          <a:blip r:embed="rId1"/>
          <a:stretch/>
        </p:blipFill>
        <p:spPr>
          <a:xfrm>
            <a:off x="971640" y="1628640"/>
            <a:ext cx="3342600" cy="3504600"/>
          </a:xfrm>
          <a:prstGeom prst="rect">
            <a:avLst/>
          </a:prstGeom>
          <a:ln w="9360">
            <a:noFill/>
          </a:ln>
        </p:spPr>
      </p:pic>
      <p:pic>
        <p:nvPicPr>
          <p:cNvPr id="69" name="Picture 3" descr=""/>
          <p:cNvPicPr/>
          <p:nvPr/>
        </p:nvPicPr>
        <p:blipFill>
          <a:blip r:embed="rId2"/>
          <a:stretch/>
        </p:blipFill>
        <p:spPr>
          <a:xfrm>
            <a:off x="4932000" y="1628640"/>
            <a:ext cx="3342600" cy="3504600"/>
          </a:xfrm>
          <a:prstGeom prst="rect">
            <a:avLst/>
          </a:prstGeom>
          <a:ln w="9360">
            <a:noFill/>
          </a:ln>
        </p:spPr>
      </p:pic>
      <p:sp>
        <p:nvSpPr>
          <p:cNvPr id="70" name="CustomShape 1"/>
          <p:cNvSpPr/>
          <p:nvPr/>
        </p:nvSpPr>
        <p:spPr>
          <a:xfrm>
            <a:off x="1619640" y="836640"/>
            <a:ext cx="6336000" cy="455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	</a:t>
            </a:r>
            <a:r>
              <a:rPr b="1" lang="fr-FR" sz="2400" spc="-1" strike="noStrike">
                <a:solidFill>
                  <a:srgbClr val="000000"/>
                </a:solidFill>
                <a:latin typeface="Calibri"/>
                <a:ea typeface="DejaVu Sans"/>
              </a:rPr>
              <a:t>Mère et fille au même âge : qui est qui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180</TotalTime>
  <Application>LibreOffice/6.4.4.2$Windows_x86 LibreOffice_project/3d775be2011f3886db32dfd395a6a6d1ca2630ff</Application>
  <Words>1273</Words>
  <Paragraphs>157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2018-11-04T13:44:19Z</dcterms:created>
  <dc:creator>christine l</dc:creator>
  <dc:description/>
  <dc:language>fr-FR</dc:language>
  <cp:lastModifiedBy/>
  <dcterms:modified xsi:type="dcterms:W3CDTF">2021-02-16T14:07:47Z</dcterms:modified>
  <cp:revision>38</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11</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